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0" r:id="rId7"/>
    <p:sldId id="369" r:id="rId8"/>
    <p:sldId id="378" r:id="rId9"/>
    <p:sldId id="359" r:id="rId10"/>
    <p:sldId id="377" r:id="rId11"/>
    <p:sldId id="358" r:id="rId12"/>
    <p:sldId id="360" r:id="rId13"/>
    <p:sldId id="361" r:id="rId14"/>
    <p:sldId id="362" r:id="rId15"/>
    <p:sldId id="363" r:id="rId16"/>
    <p:sldId id="364" r:id="rId17"/>
    <p:sldId id="351" r:id="rId18"/>
    <p:sldId id="311" r:id="rId19"/>
    <p:sldId id="350" r:id="rId20"/>
    <p:sldId id="352" r:id="rId21"/>
    <p:sldId id="355" r:id="rId22"/>
    <p:sldId id="354" r:id="rId23"/>
    <p:sldId id="353" r:id="rId24"/>
    <p:sldId id="356" r:id="rId25"/>
    <p:sldId id="357" r:id="rId26"/>
    <p:sldId id="373" r:id="rId27"/>
    <p:sldId id="376" r:id="rId28"/>
    <p:sldId id="374" r:id="rId29"/>
    <p:sldId id="375" r:id="rId30"/>
    <p:sldId id="367" r:id="rId31"/>
    <p:sldId id="368" r:id="rId32"/>
    <p:sldId id="372" r:id="rId33"/>
    <p:sldId id="30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showGuides="1">
      <p:cViewPr>
        <p:scale>
          <a:sx n="75" d="100"/>
          <a:sy n="75" d="100"/>
        </p:scale>
        <p:origin x="1128" y="293"/>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50.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5146766" y="2405544"/>
            <a:ext cx="7045234" cy="1754326"/>
          </a:xfrm>
          <a:prstGeom prst="rect">
            <a:avLst/>
          </a:prstGeom>
          <a:noFill/>
        </p:spPr>
        <p:txBody>
          <a:bodyPr wrap="square" rtlCol="0" anchor="ctr">
            <a:spAutoFit/>
          </a:bodyPr>
          <a:lstStyle/>
          <a:p>
            <a:pPr algn="r"/>
            <a:endParaRPr lang="en-US" sz="5400" dirty="0">
              <a:solidFill>
                <a:schemeClr val="bg1"/>
              </a:solidFill>
              <a:latin typeface="+mj-lt"/>
            </a:endParaRPr>
          </a:p>
          <a:p>
            <a:pPr algn="r"/>
            <a:r>
              <a:rPr lang="en-US" sz="5400" dirty="0">
                <a:solidFill>
                  <a:srgbClr val="FFFF00"/>
                </a:solidFill>
                <a:latin typeface="+mj-lt"/>
              </a:rPr>
              <a:t>Dairy Express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911268" y="4833642"/>
            <a:ext cx="5096214" cy="1200329"/>
          </a:xfrm>
          <a:prstGeom prst="rect">
            <a:avLst/>
          </a:prstGeom>
          <a:noFill/>
        </p:spPr>
        <p:txBody>
          <a:bodyPr wrap="square" rtlCol="0" anchor="ctr">
            <a:spAutoFit/>
          </a:bodyPr>
          <a:lstStyle/>
          <a:p>
            <a:pPr algn="r"/>
            <a:r>
              <a:rPr lang="en-GB" altLang="ko-KR" sz="2400" dirty="0">
                <a:solidFill>
                  <a:schemeClr val="bg1"/>
                </a:solidFill>
                <a:cs typeface="Arial" pitchFamily="34" charset="0"/>
              </a:rPr>
              <a:t>Presented By-</a:t>
            </a:r>
          </a:p>
          <a:p>
            <a:pPr algn="r">
              <a:buFont typeface="Arial" pitchFamily="34" charset="0"/>
              <a:buChar char="•"/>
            </a:pPr>
            <a:r>
              <a:rPr lang="en-GB" altLang="ko-KR" sz="2400" dirty="0" err="1">
                <a:solidFill>
                  <a:schemeClr val="bg1"/>
                </a:solidFill>
                <a:cs typeface="Arial" pitchFamily="34" charset="0"/>
              </a:rPr>
              <a:t>Mahendra</a:t>
            </a:r>
            <a:r>
              <a:rPr lang="en-GB" altLang="ko-KR" sz="2400" dirty="0">
                <a:solidFill>
                  <a:schemeClr val="bg1"/>
                </a:solidFill>
                <a:cs typeface="Arial" pitchFamily="34" charset="0"/>
              </a:rPr>
              <a:t> Rajendra </a:t>
            </a:r>
            <a:r>
              <a:rPr lang="en-GB" altLang="ko-KR" sz="2400" dirty="0" err="1">
                <a:solidFill>
                  <a:schemeClr val="bg1"/>
                </a:solidFill>
                <a:cs typeface="Arial" pitchFamily="34" charset="0"/>
              </a:rPr>
              <a:t>Kolhe</a:t>
            </a:r>
            <a:r>
              <a:rPr lang="en-GB" altLang="ko-KR" sz="2400" dirty="0">
                <a:solidFill>
                  <a:schemeClr val="bg1"/>
                </a:solidFill>
                <a:cs typeface="Arial" pitchFamily="34" charset="0"/>
              </a:rPr>
              <a:t>(229042)</a:t>
            </a:r>
          </a:p>
          <a:p>
            <a:pPr algn="r">
              <a:buFont typeface="Arial" pitchFamily="34" charset="0"/>
              <a:buChar char="•"/>
            </a:pPr>
            <a:r>
              <a:rPr lang="en-GB" altLang="ko-KR" sz="2400" dirty="0">
                <a:solidFill>
                  <a:schemeClr val="bg1"/>
                </a:solidFill>
                <a:cs typeface="Arial" pitchFamily="34" charset="0"/>
              </a:rPr>
              <a:t>Sujay </a:t>
            </a:r>
            <a:r>
              <a:rPr lang="en-GB" altLang="ko-KR" sz="2400" dirty="0" err="1">
                <a:solidFill>
                  <a:schemeClr val="bg1"/>
                </a:solidFill>
                <a:cs typeface="Arial" pitchFamily="34" charset="0"/>
              </a:rPr>
              <a:t>Mathane</a:t>
            </a:r>
            <a:r>
              <a:rPr lang="en-GB" altLang="ko-KR" sz="2400" dirty="0">
                <a:solidFill>
                  <a:schemeClr val="bg1"/>
                </a:solidFill>
                <a:cs typeface="Arial" pitchFamily="34" charset="0"/>
              </a:rPr>
              <a:t> (229099)</a:t>
            </a:r>
            <a:endParaRPr lang="ko-KR" altLang="en-US" sz="2400"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pic>
        <p:nvPicPr>
          <p:cNvPr id="12" name="Picture 3"/>
          <p:cNvPicPr>
            <a:picLocks noChangeAspect="1" noChangeArrowheads="1"/>
          </p:cNvPicPr>
          <p:nvPr/>
        </p:nvPicPr>
        <p:blipFill>
          <a:blip r:embed="rId3"/>
          <a:srcRect/>
          <a:stretch>
            <a:fillRect/>
          </a:stretch>
        </p:blipFill>
        <p:spPr bwMode="auto">
          <a:xfrm>
            <a:off x="378822" y="209005"/>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4"/>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projectDiagram\activityAdmin1.jpg"/>
          <p:cNvPicPr>
            <a:picLocks noChangeAspect="1" noChangeArrowheads="1"/>
          </p:cNvPicPr>
          <p:nvPr/>
        </p:nvPicPr>
        <p:blipFill>
          <a:blip r:embed="rId2"/>
          <a:srcRect/>
          <a:stretch>
            <a:fillRect/>
          </a:stretch>
        </p:blipFill>
        <p:spPr bwMode="auto">
          <a:xfrm>
            <a:off x="180975" y="378823"/>
            <a:ext cx="11830050" cy="6230983"/>
          </a:xfrm>
          <a:prstGeom prst="rect">
            <a:avLst/>
          </a:prstGeom>
          <a:noFill/>
        </p:spPr>
      </p:pic>
      <p:sp>
        <p:nvSpPr>
          <p:cNvPr id="3" name="TextBox 2"/>
          <p:cNvSpPr txBox="1"/>
          <p:nvPr/>
        </p:nvSpPr>
        <p:spPr>
          <a:xfrm>
            <a:off x="7328262" y="6035040"/>
            <a:ext cx="4232366" cy="369332"/>
          </a:xfrm>
          <a:prstGeom prst="rect">
            <a:avLst/>
          </a:prstGeom>
          <a:noFill/>
        </p:spPr>
        <p:txBody>
          <a:bodyPr wrap="square" rtlCol="0">
            <a:spAutoFit/>
          </a:bodyPr>
          <a:lstStyle/>
          <a:p>
            <a:r>
              <a:rPr lang="en-GB" b="1" dirty="0">
                <a:solidFill>
                  <a:srgbClr val="FF0000"/>
                </a:solidFill>
              </a:rPr>
              <a:t>Activity Diagram Of Admin</a:t>
            </a:r>
            <a:endParaRPr lang="en-US" b="1"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projectDiagram\facultyActivity.jpg"/>
          <p:cNvPicPr>
            <a:picLocks noChangeAspect="1" noChangeArrowheads="1"/>
          </p:cNvPicPr>
          <p:nvPr/>
        </p:nvPicPr>
        <p:blipFill>
          <a:blip r:embed="rId2"/>
          <a:srcRect/>
          <a:stretch>
            <a:fillRect/>
          </a:stretch>
        </p:blipFill>
        <p:spPr bwMode="auto">
          <a:xfrm>
            <a:off x="246290" y="261257"/>
            <a:ext cx="5540556" cy="6413862"/>
          </a:xfrm>
          <a:prstGeom prst="rect">
            <a:avLst/>
          </a:prstGeom>
          <a:noFill/>
        </p:spPr>
      </p:pic>
      <p:pic>
        <p:nvPicPr>
          <p:cNvPr id="10243" name="Picture 3" descr="D:\projectDiagram\studentActivity.jpg"/>
          <p:cNvPicPr>
            <a:picLocks noChangeAspect="1" noChangeArrowheads="1"/>
          </p:cNvPicPr>
          <p:nvPr/>
        </p:nvPicPr>
        <p:blipFill>
          <a:blip r:embed="rId3"/>
          <a:srcRect/>
          <a:stretch>
            <a:fillRect/>
          </a:stretch>
        </p:blipFill>
        <p:spPr bwMode="auto">
          <a:xfrm>
            <a:off x="6126480" y="182880"/>
            <a:ext cx="5884545" cy="6439989"/>
          </a:xfrm>
          <a:prstGeom prst="rect">
            <a:avLst/>
          </a:prstGeom>
          <a:noFill/>
        </p:spPr>
      </p:pic>
      <p:sp>
        <p:nvSpPr>
          <p:cNvPr id="4" name="TextBox 3"/>
          <p:cNvSpPr txBox="1"/>
          <p:nvPr/>
        </p:nvSpPr>
        <p:spPr>
          <a:xfrm>
            <a:off x="2690949" y="5930537"/>
            <a:ext cx="2939143" cy="369332"/>
          </a:xfrm>
          <a:prstGeom prst="rect">
            <a:avLst/>
          </a:prstGeom>
          <a:noFill/>
        </p:spPr>
        <p:txBody>
          <a:bodyPr wrap="square" rtlCol="0">
            <a:spAutoFit/>
          </a:bodyPr>
          <a:lstStyle/>
          <a:p>
            <a:r>
              <a:rPr lang="en-GB" b="1" dirty="0">
                <a:solidFill>
                  <a:srgbClr val="FF0000"/>
                </a:solidFill>
              </a:rPr>
              <a:t>Faculty Activity Diagram</a:t>
            </a:r>
            <a:endParaRPr lang="en-US" b="1" dirty="0">
              <a:solidFill>
                <a:srgbClr val="FF0000"/>
              </a:solidFill>
            </a:endParaRPr>
          </a:p>
        </p:txBody>
      </p:sp>
      <p:sp>
        <p:nvSpPr>
          <p:cNvPr id="5" name="TextBox 4"/>
          <p:cNvSpPr txBox="1"/>
          <p:nvPr/>
        </p:nvSpPr>
        <p:spPr>
          <a:xfrm>
            <a:off x="8695508" y="6069874"/>
            <a:ext cx="2939143" cy="369332"/>
          </a:xfrm>
          <a:prstGeom prst="rect">
            <a:avLst/>
          </a:prstGeom>
          <a:noFill/>
        </p:spPr>
        <p:txBody>
          <a:bodyPr wrap="square" rtlCol="0">
            <a:spAutoFit/>
          </a:bodyPr>
          <a:lstStyle/>
          <a:p>
            <a:r>
              <a:rPr lang="en-GB" b="1" dirty="0">
                <a:solidFill>
                  <a:srgbClr val="FF0000"/>
                </a:solidFill>
              </a:rPr>
              <a:t>Student Activity Diagram</a:t>
            </a:r>
            <a:endParaRPr lang="en-US"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projectDiagram\AdminUsecase.jpg"/>
          <p:cNvPicPr>
            <a:picLocks noChangeAspect="1" noChangeArrowheads="1"/>
          </p:cNvPicPr>
          <p:nvPr/>
        </p:nvPicPr>
        <p:blipFill>
          <a:blip r:embed="rId2"/>
          <a:srcRect/>
          <a:stretch>
            <a:fillRect/>
          </a:stretch>
        </p:blipFill>
        <p:spPr bwMode="auto">
          <a:xfrm>
            <a:off x="280579" y="248194"/>
            <a:ext cx="5349512" cy="6309360"/>
          </a:xfrm>
          <a:prstGeom prst="rect">
            <a:avLst/>
          </a:prstGeom>
          <a:noFill/>
        </p:spPr>
      </p:pic>
      <p:pic>
        <p:nvPicPr>
          <p:cNvPr id="11267" name="Picture 3" descr="D:\projectDiagram\sudentUsecase.jpg"/>
          <p:cNvPicPr>
            <a:picLocks noChangeAspect="1" noChangeArrowheads="1"/>
          </p:cNvPicPr>
          <p:nvPr/>
        </p:nvPicPr>
        <p:blipFill>
          <a:blip r:embed="rId3"/>
          <a:srcRect/>
          <a:stretch>
            <a:fillRect/>
          </a:stretch>
        </p:blipFill>
        <p:spPr bwMode="auto">
          <a:xfrm>
            <a:off x="6257107" y="313508"/>
            <a:ext cx="5630091" cy="6191794"/>
          </a:xfrm>
          <a:prstGeom prst="rect">
            <a:avLst/>
          </a:prstGeom>
          <a:noFill/>
        </p:spPr>
      </p:pic>
      <p:sp>
        <p:nvSpPr>
          <p:cNvPr id="4" name="TextBox 3"/>
          <p:cNvSpPr txBox="1"/>
          <p:nvPr/>
        </p:nvSpPr>
        <p:spPr>
          <a:xfrm>
            <a:off x="287383" y="5512526"/>
            <a:ext cx="2939143" cy="646331"/>
          </a:xfrm>
          <a:prstGeom prst="rect">
            <a:avLst/>
          </a:prstGeom>
          <a:noFill/>
        </p:spPr>
        <p:txBody>
          <a:bodyPr wrap="square" rtlCol="0">
            <a:spAutoFit/>
          </a:bodyPr>
          <a:lstStyle/>
          <a:p>
            <a:r>
              <a:rPr lang="en-GB" b="1" dirty="0">
                <a:solidFill>
                  <a:srgbClr val="FF0000"/>
                </a:solidFill>
              </a:rPr>
              <a:t>Admin </a:t>
            </a:r>
            <a:r>
              <a:rPr lang="en-GB" b="1" dirty="0" err="1">
                <a:solidFill>
                  <a:srgbClr val="FF0000"/>
                </a:solidFill>
              </a:rPr>
              <a:t>UseCase</a:t>
            </a:r>
            <a:r>
              <a:rPr lang="en-GB" b="1" dirty="0">
                <a:solidFill>
                  <a:srgbClr val="FF0000"/>
                </a:solidFill>
              </a:rPr>
              <a:t> </a:t>
            </a:r>
          </a:p>
          <a:p>
            <a:r>
              <a:rPr lang="en-GB" b="1" dirty="0">
                <a:solidFill>
                  <a:srgbClr val="FF0000"/>
                </a:solidFill>
              </a:rPr>
              <a:t>Diagram</a:t>
            </a:r>
            <a:endParaRPr lang="en-US" b="1" dirty="0">
              <a:solidFill>
                <a:srgbClr val="FF0000"/>
              </a:solidFill>
            </a:endParaRPr>
          </a:p>
        </p:txBody>
      </p:sp>
      <p:sp>
        <p:nvSpPr>
          <p:cNvPr id="5" name="TextBox 4"/>
          <p:cNvSpPr txBox="1"/>
          <p:nvPr/>
        </p:nvSpPr>
        <p:spPr>
          <a:xfrm>
            <a:off x="6448698" y="5508171"/>
            <a:ext cx="2939143" cy="646331"/>
          </a:xfrm>
          <a:prstGeom prst="rect">
            <a:avLst/>
          </a:prstGeom>
          <a:noFill/>
        </p:spPr>
        <p:txBody>
          <a:bodyPr wrap="square" rtlCol="0">
            <a:spAutoFit/>
          </a:bodyPr>
          <a:lstStyle/>
          <a:p>
            <a:r>
              <a:rPr lang="en-GB" b="1" dirty="0">
                <a:solidFill>
                  <a:srgbClr val="FF0000"/>
                </a:solidFill>
              </a:rPr>
              <a:t>Student/Faculty</a:t>
            </a:r>
          </a:p>
          <a:p>
            <a:r>
              <a:rPr lang="en-GB" b="1" dirty="0" err="1">
                <a:solidFill>
                  <a:srgbClr val="FF0000"/>
                </a:solidFill>
              </a:rPr>
              <a:t>UseCase</a:t>
            </a:r>
            <a:r>
              <a:rPr lang="en-GB" b="1" dirty="0">
                <a:solidFill>
                  <a:srgbClr val="FF0000"/>
                </a:solidFill>
              </a:rPr>
              <a:t> Diagram</a:t>
            </a:r>
            <a:endParaRPr lang="en-US" b="1"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97643" y="7154"/>
            <a:ext cx="3396343" cy="523220"/>
          </a:xfrm>
          <a:prstGeom prst="rect">
            <a:avLst/>
          </a:prstGeom>
          <a:noFill/>
        </p:spPr>
        <p:txBody>
          <a:bodyPr wrap="square" rtlCol="0">
            <a:spAutoFit/>
          </a:bodyPr>
          <a:lstStyle/>
          <a:p>
            <a:r>
              <a:rPr lang="en-GB" sz="2800" b="1" dirty="0">
                <a:solidFill>
                  <a:srgbClr val="FF0000"/>
                </a:solidFill>
              </a:rPr>
              <a:t>DFD Diagram</a:t>
            </a:r>
            <a:endParaRPr lang="en-US" sz="2800" b="1" dirty="0">
              <a:solidFill>
                <a:srgbClr val="FF0000"/>
              </a:solidFill>
            </a:endParaRPr>
          </a:p>
        </p:txBody>
      </p:sp>
      <p:sp>
        <p:nvSpPr>
          <p:cNvPr id="5" name="TextBox 4"/>
          <p:cNvSpPr txBox="1"/>
          <p:nvPr/>
        </p:nvSpPr>
        <p:spPr>
          <a:xfrm>
            <a:off x="2455818" y="1436915"/>
            <a:ext cx="1274708" cy="369332"/>
          </a:xfrm>
          <a:prstGeom prst="rect">
            <a:avLst/>
          </a:prstGeom>
          <a:noFill/>
        </p:spPr>
        <p:txBody>
          <a:bodyPr wrap="none" rtlCol="0">
            <a:spAutoFit/>
          </a:bodyPr>
          <a:lstStyle/>
          <a:p>
            <a:pPr algn="ctr"/>
            <a:r>
              <a:rPr lang="en-GB" dirty="0"/>
              <a:t>Level Zero</a:t>
            </a:r>
            <a:endParaRPr lang="en-US" dirty="0"/>
          </a:p>
        </p:txBody>
      </p:sp>
      <p:sp>
        <p:nvSpPr>
          <p:cNvPr id="6" name="TextBox 5"/>
          <p:cNvSpPr txBox="1"/>
          <p:nvPr/>
        </p:nvSpPr>
        <p:spPr>
          <a:xfrm>
            <a:off x="2516778" y="3587932"/>
            <a:ext cx="1236237" cy="369332"/>
          </a:xfrm>
          <a:prstGeom prst="rect">
            <a:avLst/>
          </a:prstGeom>
          <a:noFill/>
        </p:spPr>
        <p:txBody>
          <a:bodyPr wrap="none" rtlCol="0">
            <a:spAutoFit/>
          </a:bodyPr>
          <a:lstStyle/>
          <a:p>
            <a:pPr algn="ctr"/>
            <a:r>
              <a:rPr lang="en-GB" dirty="0"/>
              <a:t>Level One</a:t>
            </a:r>
            <a:endParaRPr lang="en-US" dirty="0"/>
          </a:p>
        </p:txBody>
      </p:sp>
      <p:sp>
        <p:nvSpPr>
          <p:cNvPr id="7" name="TextBox 6"/>
          <p:cNvSpPr txBox="1"/>
          <p:nvPr/>
        </p:nvSpPr>
        <p:spPr>
          <a:xfrm>
            <a:off x="8355875" y="492035"/>
            <a:ext cx="1219308" cy="369332"/>
          </a:xfrm>
          <a:prstGeom prst="rect">
            <a:avLst/>
          </a:prstGeom>
          <a:noFill/>
        </p:spPr>
        <p:txBody>
          <a:bodyPr wrap="none" rtlCol="0">
            <a:spAutoFit/>
          </a:bodyPr>
          <a:lstStyle/>
          <a:p>
            <a:pPr algn="ctr"/>
            <a:r>
              <a:rPr lang="en-GB" dirty="0"/>
              <a:t>Level Two</a:t>
            </a:r>
            <a:endParaRPr lang="en-US" dirty="0"/>
          </a:p>
        </p:txBody>
      </p:sp>
      <p:pic>
        <p:nvPicPr>
          <p:cNvPr id="3" name="Picture 2">
            <a:extLst>
              <a:ext uri="{FF2B5EF4-FFF2-40B4-BE49-F238E27FC236}">
                <a16:creationId xmlns:a16="http://schemas.microsoft.com/office/drawing/2014/main" id="{6CD091B4-9807-4422-9BFC-8EA00E19626A}"/>
              </a:ext>
            </a:extLst>
          </p:cNvPr>
          <p:cNvPicPr>
            <a:picLocks noChangeAspect="1"/>
          </p:cNvPicPr>
          <p:nvPr/>
        </p:nvPicPr>
        <p:blipFill>
          <a:blip r:embed="rId2"/>
          <a:stretch>
            <a:fillRect/>
          </a:stretch>
        </p:blipFill>
        <p:spPr>
          <a:xfrm>
            <a:off x="101600" y="530374"/>
            <a:ext cx="6075680" cy="6115116"/>
          </a:xfrm>
          <a:prstGeom prst="rect">
            <a:avLst/>
          </a:prstGeom>
        </p:spPr>
      </p:pic>
      <p:pic>
        <p:nvPicPr>
          <p:cNvPr id="9" name="Picture 8">
            <a:extLst>
              <a:ext uri="{FF2B5EF4-FFF2-40B4-BE49-F238E27FC236}">
                <a16:creationId xmlns:a16="http://schemas.microsoft.com/office/drawing/2014/main" id="{1BAA6987-A443-40CC-85EC-8F2530A4D23C}"/>
              </a:ext>
            </a:extLst>
          </p:cNvPr>
          <p:cNvPicPr>
            <a:picLocks noChangeAspect="1"/>
          </p:cNvPicPr>
          <p:nvPr/>
        </p:nvPicPr>
        <p:blipFill>
          <a:blip r:embed="rId3"/>
          <a:stretch>
            <a:fillRect/>
          </a:stretch>
        </p:blipFill>
        <p:spPr>
          <a:xfrm>
            <a:off x="6319520" y="530374"/>
            <a:ext cx="5770880" cy="61151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6A1F4-F46E-4E4B-8E78-D26D06F53150}"/>
              </a:ext>
            </a:extLst>
          </p:cNvPr>
          <p:cNvPicPr>
            <a:picLocks noChangeAspect="1"/>
          </p:cNvPicPr>
          <p:nvPr/>
        </p:nvPicPr>
        <p:blipFill>
          <a:blip r:embed="rId2"/>
          <a:stretch>
            <a:fillRect/>
          </a:stretch>
        </p:blipFill>
        <p:spPr>
          <a:xfrm>
            <a:off x="731521" y="1148080"/>
            <a:ext cx="10698480" cy="5628640"/>
          </a:xfrm>
          <a:prstGeom prst="rect">
            <a:avLst/>
          </a:prstGeom>
        </p:spPr>
      </p:pic>
      <p:sp>
        <p:nvSpPr>
          <p:cNvPr id="11" name="TextBox 10">
            <a:extLst>
              <a:ext uri="{FF2B5EF4-FFF2-40B4-BE49-F238E27FC236}">
                <a16:creationId xmlns:a16="http://schemas.microsoft.com/office/drawing/2014/main" id="{E0A5C607-9FD1-43A7-B302-789FEF774CDA}"/>
              </a:ext>
            </a:extLst>
          </p:cNvPr>
          <p:cNvSpPr txBox="1"/>
          <p:nvPr/>
        </p:nvSpPr>
        <p:spPr>
          <a:xfrm>
            <a:off x="5148443" y="301794"/>
            <a:ext cx="3396343" cy="523220"/>
          </a:xfrm>
          <a:prstGeom prst="rect">
            <a:avLst/>
          </a:prstGeom>
          <a:noFill/>
        </p:spPr>
        <p:txBody>
          <a:bodyPr wrap="square" rtlCol="0">
            <a:spAutoFit/>
          </a:bodyPr>
          <a:lstStyle/>
          <a:p>
            <a:r>
              <a:rPr lang="en-GB" sz="2800" b="1" dirty="0">
                <a:solidFill>
                  <a:srgbClr val="FF0000"/>
                </a:solidFill>
              </a:rPr>
              <a:t>Class Diagram</a:t>
            </a:r>
            <a:endParaRPr lang="en-US" sz="2800" b="1"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US" sz="6000" dirty="0">
                <a:solidFill>
                  <a:schemeClr val="bg1"/>
                </a:solidFill>
              </a:rPr>
              <a:t>Screen Shots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616DDE-107A-455B-8D0B-E07D2EB09224}"/>
              </a:ext>
            </a:extLst>
          </p:cNvPr>
          <p:cNvPicPr>
            <a:picLocks noChangeAspect="1"/>
          </p:cNvPicPr>
          <p:nvPr/>
        </p:nvPicPr>
        <p:blipFill>
          <a:blip r:embed="rId2"/>
          <a:stretch>
            <a:fillRect/>
          </a:stretch>
        </p:blipFill>
        <p:spPr>
          <a:xfrm>
            <a:off x="0" y="19929"/>
            <a:ext cx="12192000" cy="6818142"/>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AB6EA-184A-4CCA-B052-071A423CA9AE}"/>
              </a:ext>
            </a:extLst>
          </p:cNvPr>
          <p:cNvPicPr>
            <a:picLocks noChangeAspect="1"/>
          </p:cNvPicPr>
          <p:nvPr/>
        </p:nvPicPr>
        <p:blipFill>
          <a:blip r:embed="rId2"/>
          <a:stretch>
            <a:fillRect/>
          </a:stretch>
        </p:blipFill>
        <p:spPr>
          <a:xfrm>
            <a:off x="148758" y="172720"/>
            <a:ext cx="5947242" cy="33324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HP\Desktop\projectDiagram\screenshots\Screenshot (483).png"/>
          <p:cNvPicPr>
            <a:picLocks noChangeAspect="1" noChangeArrowheads="1"/>
          </p:cNvPicPr>
          <p:nvPr/>
        </p:nvPicPr>
        <p:blipFill>
          <a:blip r:embed="rId2"/>
          <a:srcRect/>
          <a:stretch>
            <a:fillRect/>
          </a:stretch>
        </p:blipFill>
        <p:spPr bwMode="auto">
          <a:xfrm>
            <a:off x="243568" y="-1"/>
            <a:ext cx="5909038" cy="3344091"/>
          </a:xfrm>
          <a:prstGeom prst="rect">
            <a:avLst/>
          </a:prstGeom>
          <a:noFill/>
        </p:spPr>
      </p:pic>
      <p:pic>
        <p:nvPicPr>
          <p:cNvPr id="2052" name="Picture 4" descr="C:\Users\HP\Desktop\projectDiagram\screenshots\Screenshot (484).png"/>
          <p:cNvPicPr>
            <a:picLocks noChangeAspect="1" noChangeArrowheads="1"/>
          </p:cNvPicPr>
          <p:nvPr/>
        </p:nvPicPr>
        <p:blipFill>
          <a:blip r:embed="rId3"/>
          <a:srcRect/>
          <a:stretch>
            <a:fillRect/>
          </a:stretch>
        </p:blipFill>
        <p:spPr bwMode="auto">
          <a:xfrm>
            <a:off x="6387464" y="3409406"/>
            <a:ext cx="5700032" cy="3302675"/>
          </a:xfrm>
          <a:prstGeom prst="rect">
            <a:avLst/>
          </a:prstGeom>
          <a:noFill/>
        </p:spPr>
      </p:pic>
      <p:pic>
        <p:nvPicPr>
          <p:cNvPr id="2054" name="Picture 6" descr="C:\Users\HP\Desktop\projectDiagram\screenshots\Screenshot (506).png"/>
          <p:cNvPicPr>
            <a:picLocks noChangeAspect="1" noChangeArrowheads="1"/>
          </p:cNvPicPr>
          <p:nvPr/>
        </p:nvPicPr>
        <p:blipFill>
          <a:blip r:embed="rId4"/>
          <a:srcRect/>
          <a:stretch>
            <a:fillRect/>
          </a:stretch>
        </p:blipFill>
        <p:spPr bwMode="auto">
          <a:xfrm>
            <a:off x="6282961" y="91441"/>
            <a:ext cx="5804535" cy="3213462"/>
          </a:xfrm>
          <a:prstGeom prst="rect">
            <a:avLst/>
          </a:prstGeom>
          <a:noFill/>
        </p:spPr>
      </p:pic>
      <p:sp>
        <p:nvSpPr>
          <p:cNvPr id="8" name="Rectangle 7"/>
          <p:cNvSpPr/>
          <p:nvPr/>
        </p:nvSpPr>
        <p:spPr>
          <a:xfrm>
            <a:off x="5029200" y="3892731"/>
            <a:ext cx="940526" cy="914400"/>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1451" y="3892731"/>
            <a:ext cx="927463" cy="731520"/>
          </a:xfrm>
          <a:prstGeom prst="rect">
            <a:avLst/>
          </a:prstGeom>
          <a:noFill/>
          <a:ln>
            <a:solidFill>
              <a:srgbClr val="FF0000">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C:\Users\HP\Desktop\projectDiagram\screenshots\Screenshot (497).png"/>
          <p:cNvPicPr>
            <a:picLocks noChangeAspect="1" noChangeArrowheads="1"/>
          </p:cNvPicPr>
          <p:nvPr/>
        </p:nvPicPr>
        <p:blipFill>
          <a:blip r:embed="rId5"/>
          <a:srcRect/>
          <a:stretch>
            <a:fillRect/>
          </a:stretch>
        </p:blipFill>
        <p:spPr bwMode="auto">
          <a:xfrm>
            <a:off x="178253" y="3463768"/>
            <a:ext cx="5922100" cy="3237477"/>
          </a:xfrm>
          <a:prstGeom prst="rect">
            <a:avLst/>
          </a:prstGeom>
          <a:noFill/>
        </p:spPr>
      </p:pic>
      <p:sp>
        <p:nvSpPr>
          <p:cNvPr id="10" name="Rounded Rectangle 9"/>
          <p:cNvSpPr/>
          <p:nvPr/>
        </p:nvSpPr>
        <p:spPr>
          <a:xfrm>
            <a:off x="4937760" y="3971109"/>
            <a:ext cx="1005840" cy="744582"/>
          </a:xfrm>
          <a:prstGeom prst="roundRect">
            <a:avLst/>
          </a:prstGeom>
          <a:noFill/>
          <a:ln>
            <a:solidFill>
              <a:srgbClr val="FF0000">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P\Desktop\projectDiagram\screenshots\Screenshot (486).png"/>
          <p:cNvPicPr>
            <a:picLocks noChangeAspect="1" noChangeArrowheads="1"/>
          </p:cNvPicPr>
          <p:nvPr/>
        </p:nvPicPr>
        <p:blipFill>
          <a:blip r:embed="rId2"/>
          <a:srcRect/>
          <a:stretch>
            <a:fillRect/>
          </a:stretch>
        </p:blipFill>
        <p:spPr bwMode="auto">
          <a:xfrm>
            <a:off x="191316" y="169817"/>
            <a:ext cx="5203643" cy="2873829"/>
          </a:xfrm>
          <a:prstGeom prst="rect">
            <a:avLst/>
          </a:prstGeom>
          <a:noFill/>
        </p:spPr>
      </p:pic>
      <p:pic>
        <p:nvPicPr>
          <p:cNvPr id="3075" name="Picture 3" descr="C:\Users\HP\Desktop\projectDiagram\screenshots\Screenshot (487).png"/>
          <p:cNvPicPr>
            <a:picLocks noChangeAspect="1" noChangeArrowheads="1"/>
          </p:cNvPicPr>
          <p:nvPr/>
        </p:nvPicPr>
        <p:blipFill>
          <a:blip r:embed="rId3"/>
          <a:srcRect/>
          <a:stretch>
            <a:fillRect/>
          </a:stretch>
        </p:blipFill>
        <p:spPr bwMode="auto">
          <a:xfrm>
            <a:off x="5603813" y="184457"/>
            <a:ext cx="6387890" cy="2898377"/>
          </a:xfrm>
          <a:prstGeom prst="rect">
            <a:avLst/>
          </a:prstGeom>
          <a:noFill/>
        </p:spPr>
      </p:pic>
      <p:pic>
        <p:nvPicPr>
          <p:cNvPr id="3076" name="Picture 4" descr="C:\Users\HP\Desktop\projectDiagram\screenshots\Screenshot (488).png"/>
          <p:cNvPicPr>
            <a:picLocks noChangeAspect="1" noChangeArrowheads="1"/>
          </p:cNvPicPr>
          <p:nvPr/>
        </p:nvPicPr>
        <p:blipFill>
          <a:blip r:embed="rId4"/>
          <a:srcRect/>
          <a:stretch>
            <a:fillRect/>
          </a:stretch>
        </p:blipFill>
        <p:spPr bwMode="auto">
          <a:xfrm>
            <a:off x="230505" y="3396342"/>
            <a:ext cx="5099141" cy="3278777"/>
          </a:xfrm>
          <a:prstGeom prst="rect">
            <a:avLst/>
          </a:prstGeom>
          <a:noFill/>
        </p:spPr>
      </p:pic>
      <p:pic>
        <p:nvPicPr>
          <p:cNvPr id="3077" name="Picture 5" descr="C:\Users\HP\Desktop\projectDiagram\screenshots\Screenshot (489).png"/>
          <p:cNvPicPr>
            <a:picLocks noChangeAspect="1" noChangeArrowheads="1"/>
          </p:cNvPicPr>
          <p:nvPr/>
        </p:nvPicPr>
        <p:blipFill>
          <a:blip r:embed="rId5"/>
          <a:srcRect/>
          <a:stretch>
            <a:fillRect/>
          </a:stretch>
        </p:blipFill>
        <p:spPr bwMode="auto">
          <a:xfrm>
            <a:off x="5669280" y="3392527"/>
            <a:ext cx="6217920" cy="329565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5983597" y="4929442"/>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7323780" y="3374963"/>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P\Desktop\projectDiagram\screenshots\Screenshot (490).png"/>
          <p:cNvPicPr>
            <a:picLocks noChangeAspect="1" noChangeArrowheads="1"/>
          </p:cNvPicPr>
          <p:nvPr/>
        </p:nvPicPr>
        <p:blipFill>
          <a:blip r:embed="rId2"/>
          <a:srcRect/>
          <a:stretch>
            <a:fillRect/>
          </a:stretch>
        </p:blipFill>
        <p:spPr bwMode="auto">
          <a:xfrm>
            <a:off x="230505" y="169817"/>
            <a:ext cx="5869849" cy="3300179"/>
          </a:xfrm>
          <a:prstGeom prst="rect">
            <a:avLst/>
          </a:prstGeom>
          <a:noFill/>
        </p:spPr>
      </p:pic>
      <p:pic>
        <p:nvPicPr>
          <p:cNvPr id="4099" name="Picture 3" descr="C:\Users\HP\Desktop\projectDiagram\screenshots\Screenshot (491).png"/>
          <p:cNvPicPr>
            <a:picLocks noChangeAspect="1" noChangeArrowheads="1"/>
          </p:cNvPicPr>
          <p:nvPr/>
        </p:nvPicPr>
        <p:blipFill>
          <a:blip r:embed="rId3"/>
          <a:srcRect/>
          <a:stretch>
            <a:fillRect/>
          </a:stretch>
        </p:blipFill>
        <p:spPr bwMode="auto">
          <a:xfrm>
            <a:off x="6252481" y="234051"/>
            <a:ext cx="5647781" cy="3116572"/>
          </a:xfrm>
          <a:prstGeom prst="rect">
            <a:avLst/>
          </a:prstGeom>
          <a:noFill/>
        </p:spPr>
      </p:pic>
      <p:pic>
        <p:nvPicPr>
          <p:cNvPr id="4100" name="Picture 4" descr="C:\Users\HP\Desktop\projectDiagram\screenshots\Screenshot (492).png"/>
          <p:cNvPicPr>
            <a:picLocks noChangeAspect="1" noChangeArrowheads="1"/>
          </p:cNvPicPr>
          <p:nvPr/>
        </p:nvPicPr>
        <p:blipFill>
          <a:blip r:embed="rId4"/>
          <a:srcRect/>
          <a:stretch>
            <a:fillRect/>
          </a:stretch>
        </p:blipFill>
        <p:spPr bwMode="auto">
          <a:xfrm>
            <a:off x="230506" y="3592285"/>
            <a:ext cx="5882912" cy="3095898"/>
          </a:xfrm>
          <a:prstGeom prst="rect">
            <a:avLst/>
          </a:prstGeom>
          <a:noFill/>
        </p:spPr>
      </p:pic>
      <p:pic>
        <p:nvPicPr>
          <p:cNvPr id="4101" name="Picture 5" descr="C:\Users\HP\Desktop\projectDiagram\screenshots\Screenshot (493).png"/>
          <p:cNvPicPr>
            <a:picLocks noChangeAspect="1" noChangeArrowheads="1"/>
          </p:cNvPicPr>
          <p:nvPr/>
        </p:nvPicPr>
        <p:blipFill>
          <a:blip r:embed="rId5"/>
          <a:srcRect/>
          <a:stretch>
            <a:fillRect/>
          </a:stretch>
        </p:blipFill>
        <p:spPr bwMode="auto">
          <a:xfrm>
            <a:off x="6239419" y="3544498"/>
            <a:ext cx="5700032" cy="310922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HP\Desktop\projectDiagram\screenshots\Screenshot (494).png"/>
          <p:cNvPicPr>
            <a:picLocks noChangeAspect="1" noChangeArrowheads="1"/>
          </p:cNvPicPr>
          <p:nvPr/>
        </p:nvPicPr>
        <p:blipFill>
          <a:blip r:embed="rId2"/>
          <a:srcRect/>
          <a:stretch>
            <a:fillRect/>
          </a:stretch>
        </p:blipFill>
        <p:spPr bwMode="auto">
          <a:xfrm>
            <a:off x="230504" y="130628"/>
            <a:ext cx="5412649" cy="3317966"/>
          </a:xfrm>
          <a:prstGeom prst="rect">
            <a:avLst/>
          </a:prstGeom>
          <a:noFill/>
        </p:spPr>
      </p:pic>
      <p:pic>
        <p:nvPicPr>
          <p:cNvPr id="5123" name="Picture 3" descr="C:\Users\HP\Desktop\projectDiagram\screenshots\Screenshot (495).png"/>
          <p:cNvPicPr>
            <a:picLocks noChangeAspect="1" noChangeArrowheads="1"/>
          </p:cNvPicPr>
          <p:nvPr/>
        </p:nvPicPr>
        <p:blipFill>
          <a:blip r:embed="rId3"/>
          <a:srcRect/>
          <a:stretch>
            <a:fillRect/>
          </a:stretch>
        </p:blipFill>
        <p:spPr bwMode="auto">
          <a:xfrm>
            <a:off x="5873659" y="209005"/>
            <a:ext cx="6131107" cy="3265715"/>
          </a:xfrm>
          <a:prstGeom prst="rect">
            <a:avLst/>
          </a:prstGeom>
          <a:noFill/>
        </p:spPr>
      </p:pic>
      <p:pic>
        <p:nvPicPr>
          <p:cNvPr id="5124" name="Picture 4" descr="C:\Users\HP\Desktop\projectDiagram\screenshots\Screenshot (496).png"/>
          <p:cNvPicPr>
            <a:picLocks noChangeAspect="1" noChangeArrowheads="1"/>
          </p:cNvPicPr>
          <p:nvPr/>
        </p:nvPicPr>
        <p:blipFill>
          <a:blip r:embed="rId4"/>
          <a:srcRect/>
          <a:stretch>
            <a:fillRect/>
          </a:stretch>
        </p:blipFill>
        <p:spPr bwMode="auto">
          <a:xfrm>
            <a:off x="191317" y="3526972"/>
            <a:ext cx="5703994" cy="3206931"/>
          </a:xfrm>
          <a:prstGeom prst="rect">
            <a:avLst/>
          </a:prstGeom>
          <a:noFill/>
        </p:spPr>
      </p:pic>
      <p:pic>
        <p:nvPicPr>
          <p:cNvPr id="5125" name="Picture 5" descr="C:\Users\HP\Desktop\projectDiagram\screenshots\Screenshot (497).png"/>
          <p:cNvPicPr>
            <a:picLocks noChangeAspect="1" noChangeArrowheads="1"/>
          </p:cNvPicPr>
          <p:nvPr/>
        </p:nvPicPr>
        <p:blipFill>
          <a:blip r:embed="rId5"/>
          <a:srcRect/>
          <a:stretch>
            <a:fillRect/>
          </a:stretch>
        </p:blipFill>
        <p:spPr bwMode="auto">
          <a:xfrm>
            <a:off x="6030414" y="3581335"/>
            <a:ext cx="5922100" cy="3106848"/>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HP\Desktop\projectDiagram\screenshots\Screenshot (498).png"/>
          <p:cNvPicPr>
            <a:picLocks noChangeAspect="1" noChangeArrowheads="1"/>
          </p:cNvPicPr>
          <p:nvPr/>
        </p:nvPicPr>
        <p:blipFill>
          <a:blip r:embed="rId2"/>
          <a:srcRect/>
          <a:stretch>
            <a:fillRect/>
          </a:stretch>
        </p:blipFill>
        <p:spPr bwMode="auto">
          <a:xfrm>
            <a:off x="165192" y="130628"/>
            <a:ext cx="5830660" cy="3429000"/>
          </a:xfrm>
          <a:prstGeom prst="rect">
            <a:avLst/>
          </a:prstGeom>
          <a:noFill/>
        </p:spPr>
      </p:pic>
      <p:pic>
        <p:nvPicPr>
          <p:cNvPr id="6147" name="Picture 3" descr="C:\Users\HP\Desktop\projectDiagram\screenshots\Screenshot (499).png"/>
          <p:cNvPicPr>
            <a:picLocks noChangeAspect="1" noChangeArrowheads="1"/>
          </p:cNvPicPr>
          <p:nvPr/>
        </p:nvPicPr>
        <p:blipFill>
          <a:blip r:embed="rId3"/>
          <a:srcRect/>
          <a:stretch>
            <a:fillRect/>
          </a:stretch>
        </p:blipFill>
        <p:spPr bwMode="auto">
          <a:xfrm>
            <a:off x="6252482" y="168296"/>
            <a:ext cx="5686969" cy="3345614"/>
          </a:xfrm>
          <a:prstGeom prst="rect">
            <a:avLst/>
          </a:prstGeom>
          <a:noFill/>
        </p:spPr>
      </p:pic>
      <p:pic>
        <p:nvPicPr>
          <p:cNvPr id="6148" name="Picture 4" descr="C:\Users\HP\Desktop\projectDiagram\screenshots\Screenshot (500).png"/>
          <p:cNvPicPr>
            <a:picLocks noChangeAspect="1" noChangeArrowheads="1"/>
          </p:cNvPicPr>
          <p:nvPr/>
        </p:nvPicPr>
        <p:blipFill>
          <a:blip r:embed="rId4"/>
          <a:srcRect/>
          <a:stretch>
            <a:fillRect/>
          </a:stretch>
        </p:blipFill>
        <p:spPr bwMode="auto">
          <a:xfrm>
            <a:off x="195943" y="3690256"/>
            <a:ext cx="5603965" cy="3102429"/>
          </a:xfrm>
          <a:prstGeom prst="rect">
            <a:avLst/>
          </a:prstGeom>
          <a:noFill/>
        </p:spPr>
      </p:pic>
      <p:pic>
        <p:nvPicPr>
          <p:cNvPr id="6149" name="Picture 5" descr="C:\Users\HP\Desktop\projectDiagram\screenshots\Screenshot (501).png"/>
          <p:cNvPicPr>
            <a:picLocks noChangeAspect="1" noChangeArrowheads="1"/>
          </p:cNvPicPr>
          <p:nvPr/>
        </p:nvPicPr>
        <p:blipFill>
          <a:blip r:embed="rId5"/>
          <a:srcRect/>
          <a:stretch>
            <a:fillRect/>
          </a:stretch>
        </p:blipFill>
        <p:spPr bwMode="auto">
          <a:xfrm>
            <a:off x="6018896" y="3722912"/>
            <a:ext cx="5933618" cy="295220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HP\Desktop\projectDiagram\screenshots\Screenshot (502).png"/>
          <p:cNvPicPr>
            <a:picLocks noChangeAspect="1" noChangeArrowheads="1"/>
          </p:cNvPicPr>
          <p:nvPr/>
        </p:nvPicPr>
        <p:blipFill>
          <a:blip r:embed="rId2"/>
          <a:srcRect/>
          <a:stretch>
            <a:fillRect/>
          </a:stretch>
        </p:blipFill>
        <p:spPr bwMode="auto">
          <a:xfrm>
            <a:off x="178252" y="143689"/>
            <a:ext cx="5530215" cy="2847705"/>
          </a:xfrm>
          <a:prstGeom prst="rect">
            <a:avLst/>
          </a:prstGeom>
          <a:noFill/>
        </p:spPr>
      </p:pic>
      <p:pic>
        <p:nvPicPr>
          <p:cNvPr id="7171" name="Picture 3" descr="C:\Users\HP\Desktop\projectDiagram\screenshots\Screenshot (503).png"/>
          <p:cNvPicPr>
            <a:picLocks noChangeAspect="1" noChangeArrowheads="1"/>
          </p:cNvPicPr>
          <p:nvPr/>
        </p:nvPicPr>
        <p:blipFill>
          <a:blip r:embed="rId3"/>
          <a:srcRect/>
          <a:stretch>
            <a:fillRect/>
          </a:stretch>
        </p:blipFill>
        <p:spPr bwMode="auto">
          <a:xfrm>
            <a:off x="5165362" y="214900"/>
            <a:ext cx="6179004" cy="2867336"/>
          </a:xfrm>
          <a:prstGeom prst="rect">
            <a:avLst/>
          </a:prstGeom>
          <a:noFill/>
        </p:spPr>
      </p:pic>
      <p:pic>
        <p:nvPicPr>
          <p:cNvPr id="7172" name="Picture 4" descr="C:\Users\HP\Desktop\projectDiagram\screenshots\Screenshot (504).png"/>
          <p:cNvPicPr>
            <a:picLocks noChangeAspect="1" noChangeArrowheads="1"/>
          </p:cNvPicPr>
          <p:nvPr/>
        </p:nvPicPr>
        <p:blipFill>
          <a:blip r:embed="rId4"/>
          <a:srcRect/>
          <a:stretch>
            <a:fillRect/>
          </a:stretch>
        </p:blipFill>
        <p:spPr bwMode="auto">
          <a:xfrm>
            <a:off x="200297" y="3082236"/>
            <a:ext cx="5556341" cy="3679087"/>
          </a:xfrm>
          <a:prstGeom prst="rect">
            <a:avLst/>
          </a:prstGeom>
          <a:noFill/>
        </p:spPr>
      </p:pic>
      <p:pic>
        <p:nvPicPr>
          <p:cNvPr id="7173" name="Picture 5" descr="C:\Users\HP\Desktop\projectDiagram\screenshots\Screenshot (505).png"/>
          <p:cNvPicPr>
            <a:picLocks noChangeAspect="1" noChangeArrowheads="1"/>
          </p:cNvPicPr>
          <p:nvPr/>
        </p:nvPicPr>
        <p:blipFill>
          <a:blip r:embed="rId5"/>
          <a:srcRect/>
          <a:stretch>
            <a:fillRect/>
          </a:stretch>
        </p:blipFill>
        <p:spPr bwMode="auto">
          <a:xfrm>
            <a:off x="6017351" y="3242314"/>
            <a:ext cx="5974352" cy="3358933"/>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582429" y="1490337"/>
            <a:ext cx="5966588" cy="4524315"/>
          </a:xfrm>
          <a:prstGeom prst="rect">
            <a:avLst/>
          </a:prstGeom>
          <a:noFill/>
        </p:spPr>
        <p:txBody>
          <a:bodyPr wrap="square" rtlCol="0">
            <a:spAutoFit/>
          </a:bodyPr>
          <a:lstStyle/>
          <a:p>
            <a:pPr lvl="0" algn="just"/>
            <a:r>
              <a:rPr lang="en-US" sz="2400" b="0" i="0" u="none" strike="noStrike" baseline="0" dirty="0">
                <a:solidFill>
                  <a:schemeClr val="bg1"/>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 number of development methodologies were discussed and why one of the methodologies was chosen for this project. Methods used to gather the requirement specification was also discussed and how the researcher will use this as a guideline in developing the proposed system. </a:t>
            </a:r>
            <a:r>
              <a:rPr lang="en-US" sz="2400" b="1" dirty="0">
                <a:solidFill>
                  <a:schemeClr val="bg1"/>
                </a:solidFill>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895703" y="1979584"/>
            <a:ext cx="6096000" cy="3785652"/>
          </a:xfrm>
          <a:prstGeom prst="rect">
            <a:avLst/>
          </a:prstGeom>
        </p:spPr>
        <p:txBody>
          <a:bodyPr wrap="square">
            <a:spAutoFit/>
          </a:bodyPr>
          <a:lstStyle/>
          <a:p>
            <a:pPr algn="just">
              <a:buFont typeface="Arial" pitchFamily="34" charset="0"/>
              <a:buChar char="•"/>
            </a:pPr>
            <a:r>
              <a:rPr lang="en-GB" sz="2400" dirty="0">
                <a:solidFill>
                  <a:schemeClr val="bg1"/>
                </a:solidFill>
              </a:rPr>
              <a:t>Managing student information.</a:t>
            </a:r>
          </a:p>
          <a:p>
            <a:pPr algn="just">
              <a:buFont typeface="Arial" pitchFamily="34" charset="0"/>
              <a:buChar char="•"/>
            </a:pPr>
            <a:r>
              <a:rPr lang="en-GB" sz="2400" dirty="0">
                <a:solidFill>
                  <a:schemeClr val="bg1"/>
                </a:solidFill>
              </a:rPr>
              <a:t>Effortless Communication.</a:t>
            </a:r>
          </a:p>
          <a:p>
            <a:pPr algn="just">
              <a:buFont typeface="Arial" pitchFamily="34" charset="0"/>
              <a:buChar char="•"/>
            </a:pPr>
            <a:r>
              <a:rPr lang="en-GB" sz="2400" dirty="0">
                <a:solidFill>
                  <a:schemeClr val="bg1"/>
                </a:solidFill>
              </a:rPr>
              <a:t>Lesser time requirement to maintain and manage records of student and faculty.</a:t>
            </a:r>
          </a:p>
          <a:p>
            <a:pPr algn="just">
              <a:buFont typeface="Arial" pitchFamily="34" charset="0"/>
              <a:buChar char="•"/>
            </a:pPr>
            <a:r>
              <a:rPr lang="en-GB" sz="2400" dirty="0">
                <a:solidFill>
                  <a:schemeClr val="bg1"/>
                </a:solidFill>
              </a:rPr>
              <a:t>Automatic record generation of day to day schedules, exams, courses and assignments.</a:t>
            </a:r>
          </a:p>
          <a:p>
            <a:pPr algn="just">
              <a:buFont typeface="Arial" pitchFamily="34" charset="0"/>
              <a:buChar char="•"/>
            </a:pPr>
            <a:r>
              <a:rPr lang="en-GB" sz="2400" dirty="0">
                <a:solidFill>
                  <a:schemeClr val="bg1"/>
                </a:solidFill>
              </a:rPr>
              <a:t>Paper work is reduced due to record stored into excel sheets.</a:t>
            </a:r>
          </a:p>
          <a:p>
            <a:pPr algn="just">
              <a:buFont typeface="Arial" pitchFamily="34" charset="0"/>
              <a:buChar char="•"/>
            </a:pPr>
            <a:r>
              <a:rPr lang="en-GB" sz="2400" dirty="0">
                <a:solidFill>
                  <a:schemeClr val="bg1"/>
                </a:solidFill>
              </a:rPr>
              <a:t>All requirements at one platform.</a:t>
            </a:r>
            <a:endParaRPr lang="en-US" sz="24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6257109" y="2142309"/>
            <a:ext cx="5747656" cy="1200329"/>
          </a:xfrm>
          <a:prstGeom prst="rect">
            <a:avLst/>
          </a:prstGeom>
        </p:spPr>
        <p:txBody>
          <a:bodyPr wrap="square">
            <a:spAutoFit/>
          </a:bodyPr>
          <a:lstStyle/>
          <a:p>
            <a:pPr algn="just"/>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752246" y="1275344"/>
            <a:ext cx="5822897" cy="4401205"/>
          </a:xfrm>
          <a:prstGeom prst="rect">
            <a:avLst/>
          </a:prstGeom>
          <a:noFill/>
        </p:spPr>
        <p:txBody>
          <a:bodyPr wrap="square" rtlCol="0">
            <a:spAutoFit/>
          </a:bodyPr>
          <a:lstStyle/>
          <a:p>
            <a:r>
              <a:rPr lang="en-US" sz="2000" b="0" i="0" u="none" strike="noStrike" baseline="0" dirty="0">
                <a:solidFill>
                  <a:schemeClr val="bg1"/>
                </a:solidFill>
                <a:latin typeface="Times New Roman" panose="02020603050405020304" pitchFamily="18" charset="0"/>
              </a:rPr>
              <a:t>Currently small and medium scale Dairy Express don’t have synchronization between their task and customer. </a:t>
            </a:r>
          </a:p>
          <a:p>
            <a:r>
              <a:rPr lang="en-US" sz="2000" b="0" i="0" u="none" strike="noStrike" baseline="0" dirty="0">
                <a:solidFill>
                  <a:schemeClr val="bg1"/>
                </a:solidFill>
                <a:latin typeface="Times New Roman" panose="02020603050405020304" pitchFamily="18" charset="0"/>
              </a:rPr>
              <a:t>By making online milk product selling we have solved the problem </a:t>
            </a:r>
          </a:p>
          <a:p>
            <a:r>
              <a:rPr lang="en-US" sz="2000" b="0" i="0" u="none" strike="noStrike" baseline="0" dirty="0">
                <a:solidFill>
                  <a:schemeClr val="bg1"/>
                </a:solidFill>
                <a:latin typeface="Times New Roman" panose="02020603050405020304" pitchFamily="18" charset="0"/>
              </a:rPr>
              <a:t>from Dairy Express and customer end and more convenience is added to the existing system. </a:t>
            </a:r>
          </a:p>
          <a:p>
            <a:r>
              <a:rPr lang="en-US" sz="2000" b="0" i="0" u="none" strike="noStrike" baseline="0" dirty="0">
                <a:solidFill>
                  <a:schemeClr val="bg1"/>
                </a:solidFill>
                <a:latin typeface="Times New Roman" panose="02020603050405020304" pitchFamily="18" charset="0"/>
              </a:rPr>
              <a:t>In future scope this system will be available with large scale database and can </a:t>
            </a:r>
            <a:r>
              <a:rPr lang="en-US" sz="2000" b="0" i="0" u="none" strike="noStrike" baseline="0" dirty="0" err="1">
                <a:solidFill>
                  <a:schemeClr val="bg1"/>
                </a:solidFill>
                <a:latin typeface="Times New Roman" panose="02020603050405020304" pitchFamily="18" charset="0"/>
              </a:rPr>
              <a:t>accommodatemany</a:t>
            </a:r>
            <a:r>
              <a:rPr lang="en-US" sz="2000" b="0" i="0" u="none" strike="noStrike" baseline="0" dirty="0">
                <a:solidFill>
                  <a:schemeClr val="bg1"/>
                </a:solidFill>
                <a:latin typeface="Times New Roman" panose="02020603050405020304" pitchFamily="18" charset="0"/>
              </a:rPr>
              <a:t> customers and stores. </a:t>
            </a:r>
          </a:p>
          <a:p>
            <a:r>
              <a:rPr lang="en-US" sz="2000" b="0" i="0" u="none" strike="noStrike" baseline="0" dirty="0">
                <a:solidFill>
                  <a:schemeClr val="bg1"/>
                </a:solidFill>
                <a:latin typeface="Times New Roman" panose="02020603050405020304" pitchFamily="18" charset="0"/>
              </a:rPr>
              <a:t>To find the location of new customer for that particular city we can add Google API to find nearest Dairy Express. </a:t>
            </a:r>
          </a:p>
          <a:p>
            <a:r>
              <a:rPr lang="en-US" sz="2000" b="0" i="0" u="none" strike="noStrike" baseline="0" dirty="0">
                <a:solidFill>
                  <a:schemeClr val="bg1"/>
                </a:solidFill>
                <a:latin typeface="Times New Roman" panose="02020603050405020304" pitchFamily="18" charset="0"/>
              </a:rPr>
              <a:t>This system can also be developed on mobile application so that it can be access remotely. </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557554" y="1881057"/>
            <a:ext cx="5172892" cy="2585323"/>
          </a:xfrm>
          <a:prstGeom prst="rect">
            <a:avLst/>
          </a:prstGeom>
          <a:noFill/>
        </p:spPr>
        <p:txBody>
          <a:bodyPr wrap="square" rtlCol="0">
            <a:spAutoFit/>
          </a:bodyPr>
          <a:lstStyle/>
          <a:p>
            <a:pPr algn="just"/>
            <a:r>
              <a:rPr lang="en-US" b="1" dirty="0">
                <a:solidFill>
                  <a:schemeClr val="bg1"/>
                </a:solidFill>
              </a:rPr>
              <a:t>For future enhancement we will provide one interface for a person who wants to sell their milk product on our website, So that they can also sell their products without any Hussle.</a:t>
            </a:r>
          </a:p>
          <a:p>
            <a:pPr algn="just"/>
            <a:endParaRPr lang="en-US" b="1" dirty="0">
              <a:solidFill>
                <a:schemeClr val="bg1"/>
              </a:solidFill>
            </a:endParaRPr>
          </a:p>
          <a:p>
            <a:pPr algn="just"/>
            <a:r>
              <a:rPr lang="en-US" b="1" dirty="0">
                <a:solidFill>
                  <a:schemeClr val="bg1"/>
                </a:solidFill>
              </a:rPr>
              <a:t>The software is flexible enough to be modified and implemented as per future requirements.</a:t>
            </a:r>
          </a:p>
          <a:p>
            <a:pPr algn="just"/>
            <a:endParaRPr lang="en-US" b="1" dirty="0">
              <a:solidFill>
                <a:schemeClr val="bg1"/>
              </a:solidFill>
            </a:endParaRP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21945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1214846" y="2952994"/>
            <a:ext cx="10175966" cy="2677656"/>
          </a:xfrm>
          <a:prstGeom prst="rect">
            <a:avLst/>
          </a:prstGeom>
        </p:spPr>
        <p:txBody>
          <a:bodyPr wrap="square">
            <a:spAutoFit/>
          </a:bodyPr>
          <a:lstStyle/>
          <a:p>
            <a:pPr algn="just"/>
            <a:r>
              <a:rPr lang="en-US" sz="2800" b="0" i="0" u="none" strike="noStrike" baseline="0" dirty="0">
                <a:solidFill>
                  <a:schemeClr val="bg1"/>
                </a:solidFill>
                <a:latin typeface="Times New Roman" panose="02020603050405020304" pitchFamily="18" charset="0"/>
              </a:rPr>
              <a:t>This Dairy Express App project will basically be an easy-to-use web application that will allow customers to easily purchase and order products for delivery. It is basically for providing a platform for registering users, categories, products, managing stocks and orders and an end-to-end system from order-to –delivery-to –payment services. </a:t>
            </a:r>
            <a:endParaRPr lang="en-US" sz="28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311264-372A-4326-97EC-9A0EC55610B4}"/>
              </a:ext>
            </a:extLst>
          </p:cNvPr>
          <p:cNvSpPr txBox="1"/>
          <p:nvPr/>
        </p:nvSpPr>
        <p:spPr>
          <a:xfrm>
            <a:off x="6113417" y="2271395"/>
            <a:ext cx="5365931" cy="830997"/>
          </a:xfrm>
          <a:prstGeom prst="rect">
            <a:avLst/>
          </a:prstGeom>
          <a:noFill/>
        </p:spPr>
        <p:txBody>
          <a:bodyPr wrap="square" rtlCol="0">
            <a:spAutoFit/>
          </a:bodyPr>
          <a:lstStyle/>
          <a:p>
            <a:pPr algn="just"/>
            <a:r>
              <a:rPr lang="en-US" altLang="ko-KR" sz="1600" dirty="0">
                <a:solidFill>
                  <a:schemeClr val="bg1"/>
                </a:solidFill>
                <a:cs typeface="Arial" pitchFamily="34" charset="0"/>
              </a:rPr>
              <a:t>Due to pandemic, the institute faces multiple difficulties for communicating as well as sharing required resources to the students.</a:t>
            </a:r>
          </a:p>
        </p:txBody>
      </p:sp>
      <p:sp>
        <p:nvSpPr>
          <p:cNvPr id="12" name="TextBox 11">
            <a:extLst>
              <a:ext uri="{FF2B5EF4-FFF2-40B4-BE49-F238E27FC236}">
                <a16:creationId xmlns:a16="http://schemas.microsoft.com/office/drawing/2014/main" id="{AC78A5D7-01DA-4270-B210-34E6FA47678F}"/>
              </a:ext>
            </a:extLst>
          </p:cNvPr>
          <p:cNvSpPr txBox="1"/>
          <p:nvPr/>
        </p:nvSpPr>
        <p:spPr>
          <a:xfrm>
            <a:off x="6178731" y="3308325"/>
            <a:ext cx="5326743" cy="830997"/>
          </a:xfrm>
          <a:prstGeom prst="rect">
            <a:avLst/>
          </a:prstGeom>
          <a:noFill/>
        </p:spPr>
        <p:txBody>
          <a:bodyPr wrap="square" rtlCol="0">
            <a:spAutoFit/>
          </a:bodyPr>
          <a:lstStyle/>
          <a:p>
            <a:pPr algn="just"/>
            <a:r>
              <a:rPr lang="en-US" altLang="ko-KR" sz="1600" dirty="0">
                <a:solidFill>
                  <a:schemeClr val="bg1"/>
                </a:solidFill>
                <a:cs typeface="Arial" pitchFamily="34" charset="0"/>
              </a:rPr>
              <a:t>Students and faculties  has to go through  various procedure to communicate with the institute in order to change his profile or course related details.</a:t>
            </a:r>
          </a:p>
        </p:txBody>
      </p:sp>
      <p:sp>
        <p:nvSpPr>
          <p:cNvPr id="16" name="TextBox 15">
            <a:extLst>
              <a:ext uri="{FF2B5EF4-FFF2-40B4-BE49-F238E27FC236}">
                <a16:creationId xmlns:a16="http://schemas.microsoft.com/office/drawing/2014/main" id="{81637828-380D-4ECF-8370-65FACB7001D9}"/>
              </a:ext>
            </a:extLst>
          </p:cNvPr>
          <p:cNvSpPr txBox="1"/>
          <p:nvPr/>
        </p:nvSpPr>
        <p:spPr>
          <a:xfrm>
            <a:off x="6191794" y="4346748"/>
            <a:ext cx="5274492" cy="830997"/>
          </a:xfrm>
          <a:prstGeom prst="rect">
            <a:avLst/>
          </a:prstGeom>
          <a:noFill/>
        </p:spPr>
        <p:txBody>
          <a:bodyPr wrap="square" rtlCol="0">
            <a:spAutoFit/>
          </a:bodyPr>
          <a:lstStyle/>
          <a:p>
            <a:pPr algn="just"/>
            <a:r>
              <a:rPr lang="en-US" altLang="ko-KR" sz="1600" dirty="0">
                <a:solidFill>
                  <a:schemeClr val="bg1"/>
                </a:solidFill>
                <a:cs typeface="Arial" pitchFamily="34" charset="0"/>
              </a:rPr>
              <a:t>Students and Faculties can not get all the requirements that are necessary  for  the completion of their course. Hence, they require a proper platform of communication.</a:t>
            </a:r>
          </a:p>
        </p:txBody>
      </p:sp>
      <p:sp>
        <p:nvSpPr>
          <p:cNvPr id="4" name="TextBox 3">
            <a:extLst>
              <a:ext uri="{FF2B5EF4-FFF2-40B4-BE49-F238E27FC236}">
                <a16:creationId xmlns:a16="http://schemas.microsoft.com/office/drawing/2014/main" id="{4086EBB8-367D-4A3E-9C2A-B1C6BD1F9605}"/>
              </a:ext>
            </a:extLst>
          </p:cNvPr>
          <p:cNvSpPr txBox="1"/>
          <p:nvPr/>
        </p:nvSpPr>
        <p:spPr>
          <a:xfrm>
            <a:off x="6113417" y="1099855"/>
            <a:ext cx="5352869" cy="1077218"/>
          </a:xfrm>
          <a:prstGeom prst="rect">
            <a:avLst/>
          </a:prstGeom>
          <a:noFill/>
        </p:spPr>
        <p:txBody>
          <a:bodyPr wrap="square" rtlCol="0" anchor="ctr">
            <a:spAutoFit/>
          </a:bodyPr>
          <a:lstStyle/>
          <a:p>
            <a:pPr algn="just"/>
            <a:r>
              <a:rPr lang="en-US" altLang="ko-KR" sz="1600" dirty="0">
                <a:solidFill>
                  <a:schemeClr val="bg1"/>
                </a:solidFill>
                <a:cs typeface="Arial" pitchFamily="34" charset="0"/>
              </a:rPr>
              <a:t>Now a days  the system in the institute has the process of making the paper report in any department which is done manually which in turn increases the time requirement.</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40000"/>
                    <a:lumOff val="60000"/>
                  </a:schemeClr>
                </a:solidFill>
                <a:latin typeface="+mj-lt"/>
                <a:cs typeface="Arial" pitchFamily="34" charset="0"/>
              </a:rPr>
              <a:t>          Motivation</a:t>
            </a:r>
            <a:endParaRPr lang="ko-KR" altLang="en-US" sz="4800" b="1" dirty="0">
              <a:solidFill>
                <a:schemeClr val="accent1">
                  <a:lumMod val="40000"/>
                  <a:lumOff val="60000"/>
                </a:schemeClr>
              </a:solidFill>
              <a:latin typeface="+mj-lt"/>
              <a:cs typeface="Arial" pitchFamily="34" charset="0"/>
            </a:endParaRPr>
          </a:p>
        </p:txBody>
      </p:sp>
      <p:sp>
        <p:nvSpPr>
          <p:cNvPr id="22" name="TextBox 21">
            <a:extLst>
              <a:ext uri="{FF2B5EF4-FFF2-40B4-BE49-F238E27FC236}">
                <a16:creationId xmlns:a16="http://schemas.microsoft.com/office/drawing/2014/main" id="{81637828-380D-4ECF-8370-65FACB7001D9}"/>
              </a:ext>
            </a:extLst>
          </p:cNvPr>
          <p:cNvSpPr txBox="1"/>
          <p:nvPr/>
        </p:nvSpPr>
        <p:spPr>
          <a:xfrm>
            <a:off x="6257109" y="5400484"/>
            <a:ext cx="5204823" cy="1077218"/>
          </a:xfrm>
          <a:prstGeom prst="rect">
            <a:avLst/>
          </a:prstGeom>
          <a:noFill/>
        </p:spPr>
        <p:txBody>
          <a:bodyPr wrap="square" rtlCol="0">
            <a:spAutoFit/>
          </a:bodyPr>
          <a:lstStyle/>
          <a:p>
            <a:pPr algn="just"/>
            <a:r>
              <a:rPr lang="en-GB" altLang="ko-KR" sz="1600" dirty="0">
                <a:solidFill>
                  <a:schemeClr val="bg1"/>
                </a:solidFill>
                <a:cs typeface="Arial" pitchFamily="34" charset="0"/>
              </a:rPr>
              <a:t>Student’s Online Portal will reduce institute’s  as well as user’s  efforts of following various procedures ,manual efforts and  a beneficiary platform to get all resources at one place.</a:t>
            </a: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695405" y="1602265"/>
            <a:ext cx="6335485" cy="5016758"/>
          </a:xfrm>
          <a:prstGeom prst="rect">
            <a:avLst/>
          </a:prstGeom>
          <a:noFill/>
        </p:spPr>
        <p:txBody>
          <a:bodyPr wrap="square" rtlCol="0">
            <a:spAutoFit/>
          </a:bodyPr>
          <a:lstStyle/>
          <a:p>
            <a:pPr algn="just"/>
            <a:r>
              <a:rPr lang="en-US" sz="1600" b="1" dirty="0">
                <a:solidFill>
                  <a:schemeClr val="bg1"/>
                </a:solidFill>
              </a:rPr>
              <a:t>The main purpose of this system, is to reduce the consumption of time during maintaining the records of college. Separate divisions are providing to maintain the records of teachers, students. Our System also procure an easy way not only to automate all functionalities of a college, but also to procure full functional reports to top management of college with the finest of details about any phase of college. </a:t>
            </a:r>
          </a:p>
          <a:p>
            <a:pPr algn="just"/>
            <a:endParaRPr lang="en-US" sz="1600" b="1" dirty="0">
              <a:solidFill>
                <a:schemeClr val="bg1"/>
              </a:solidFill>
            </a:endParaRPr>
          </a:p>
          <a:p>
            <a:pPr algn="just"/>
            <a:r>
              <a:rPr lang="en-US" sz="1600" b="1" dirty="0">
                <a:solidFill>
                  <a:schemeClr val="bg1"/>
                </a:solidFill>
              </a:rPr>
              <a:t>In other words, our college portal has, following objectives:</a:t>
            </a:r>
          </a:p>
          <a:p>
            <a:pPr algn="just"/>
            <a:endParaRPr lang="en-US" sz="1600" b="1" dirty="0">
              <a:solidFill>
                <a:schemeClr val="bg1"/>
              </a:solidFill>
            </a:endParaRPr>
          </a:p>
          <a:p>
            <a:pPr algn="just">
              <a:buFont typeface="Wingdings" pitchFamily="2" charset="2"/>
              <a:buChar char="Ø"/>
            </a:pPr>
            <a:r>
              <a:rPr lang="en-US" sz="1600" b="1" dirty="0">
                <a:solidFill>
                  <a:schemeClr val="bg1"/>
                </a:solidFill>
              </a:rPr>
              <a:t> Simple database is maintained.</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 Easy operations for the operator of the system. User interfaces are user accommodating and attractive; it takes very less time for the operator to use the system. </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The aim is to design a college website which implant update information of the college that should improve expertness of college record management.</a:t>
            </a:r>
          </a:p>
          <a:p>
            <a:pPr algn="just">
              <a:buFont typeface="Arial" pitchFamily="34" charset="0"/>
              <a:buChar char="•"/>
            </a:pPr>
            <a:endParaRPr lang="en-US" sz="1600" b="1" dirty="0">
              <a:solidFill>
                <a:schemeClr val="bg1"/>
              </a:solidFill>
            </a:endParaRP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4807888" y="2890391"/>
            <a:ext cx="6946790" cy="2308324"/>
          </a:xfrm>
          <a:prstGeom prst="rect">
            <a:avLst/>
          </a:prstGeom>
        </p:spPr>
        <p:txBody>
          <a:bodyPr wrap="square">
            <a:spAutoFit/>
          </a:bodyPr>
          <a:lstStyle/>
          <a:p>
            <a:pPr algn="just"/>
            <a:r>
              <a:rPr lang="en-US" sz="1800" b="0" i="0" u="none" strike="noStrike" baseline="0">
                <a:solidFill>
                  <a:srgbClr val="000000"/>
                </a:solidFill>
                <a:latin typeface="Times New Roman" panose="02020603050405020304" pitchFamily="18" charset="0"/>
              </a:rPr>
              <a:t>This project discussed the tool and technology used in developing the proposed system (the system has a front end by REACT to display the content structure and a back end of database using MySQL and Spring Boot i.e. J2EE). A number of development methodologies were discussed and why one of the methodologies was chosen for this project. Methods used to gather the requirement specification was also discussed and how the researcher will use this as a guideline in developing the proposed system. </a:t>
            </a:r>
            <a:endParaRPr lang="en-US" sz="3200" b="1" dirty="0">
              <a:solidFill>
                <a:srgbClr val="7030A0"/>
              </a:solidFill>
            </a:endParaRPr>
          </a:p>
        </p:txBody>
      </p:sp>
    </p:spTree>
    <p:extLst>
      <p:ext uri="{BB962C8B-B14F-4D97-AF65-F5344CB8AC3E}">
        <p14:creationId xmlns:p14="http://schemas.microsoft.com/office/powerpoint/2010/main" val="394319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2194563" y="0"/>
            <a:ext cx="7159330" cy="584775"/>
          </a:xfrm>
          <a:prstGeom prst="rect">
            <a:avLst/>
          </a:prstGeom>
          <a:noFill/>
        </p:spPr>
        <p:txBody>
          <a:bodyPr wrap="square" rtlCol="0" anchor="ctr">
            <a:spAutoFit/>
          </a:bodyPr>
          <a:lstStyle/>
          <a:p>
            <a:pPr algn="ctr"/>
            <a:r>
              <a:rPr lang="en-GB" altLang="ko-KR" sz="3200" b="1" dirty="0">
                <a:solidFill>
                  <a:srgbClr val="FF0000"/>
                </a:solidFill>
                <a:latin typeface="+mj-lt"/>
                <a:cs typeface="Arial" pitchFamily="34" charset="0"/>
              </a:rPr>
              <a:t>        </a:t>
            </a:r>
            <a:r>
              <a:rPr lang="en-GB" altLang="ko-KR" sz="3200" b="1" dirty="0">
                <a:solidFill>
                  <a:srgbClr val="C00000"/>
                </a:solidFill>
                <a:latin typeface="+mj-lt"/>
                <a:cs typeface="Arial" pitchFamily="34" charset="0"/>
              </a:rPr>
              <a:t>E-R Diagram</a:t>
            </a:r>
            <a:endParaRPr lang="ko-KR" altLang="en-US" sz="3200" b="1" dirty="0">
              <a:solidFill>
                <a:srgbClr val="C00000"/>
              </a:solidFill>
              <a:latin typeface="+mj-lt"/>
              <a:cs typeface="Arial" pitchFamily="34" charset="0"/>
            </a:endParaRPr>
          </a:p>
        </p:txBody>
      </p:sp>
      <p:pic>
        <p:nvPicPr>
          <p:cNvPr id="5" name="Picture 4">
            <a:extLst>
              <a:ext uri="{FF2B5EF4-FFF2-40B4-BE49-F238E27FC236}">
                <a16:creationId xmlns:a16="http://schemas.microsoft.com/office/drawing/2014/main" id="{CAB5BFE3-A5F7-473B-BAA3-06704ED92333}"/>
              </a:ext>
            </a:extLst>
          </p:cNvPr>
          <p:cNvPicPr>
            <a:picLocks noChangeAspect="1"/>
          </p:cNvPicPr>
          <p:nvPr/>
        </p:nvPicPr>
        <p:blipFill>
          <a:blip r:embed="rId2"/>
          <a:stretch>
            <a:fillRect/>
          </a:stretch>
        </p:blipFill>
        <p:spPr>
          <a:xfrm>
            <a:off x="223520" y="584775"/>
            <a:ext cx="11734800" cy="60705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97119"/>
            <a:ext cx="11633200" cy="646331"/>
          </a:xfrm>
          <a:prstGeom prst="rect">
            <a:avLst/>
          </a:prstGeom>
        </p:spPr>
        <p:txBody>
          <a:bodyPr wrap="square">
            <a:spAutoFit/>
          </a:bodyPr>
          <a:lstStyle/>
          <a:p>
            <a:pPr algn="r"/>
            <a:r>
              <a:rPr lang="en-GB" sz="3600" b="1" dirty="0">
                <a:solidFill>
                  <a:srgbClr val="C00000"/>
                </a:solidFill>
              </a:rPr>
              <a:t>E-R Diagram(MySQL Auto generate)</a:t>
            </a:r>
            <a:endParaRPr lang="en-US" sz="3600" b="1" dirty="0">
              <a:solidFill>
                <a:srgbClr val="C00000"/>
              </a:solidFill>
            </a:endParaRPr>
          </a:p>
        </p:txBody>
      </p:sp>
      <p:pic>
        <p:nvPicPr>
          <p:cNvPr id="5" name="Picture 4">
            <a:extLst>
              <a:ext uri="{FF2B5EF4-FFF2-40B4-BE49-F238E27FC236}">
                <a16:creationId xmlns:a16="http://schemas.microsoft.com/office/drawing/2014/main" id="{3FD10332-4CC8-4227-82DC-236178A7C16F}"/>
              </a:ext>
            </a:extLst>
          </p:cNvPr>
          <p:cNvPicPr>
            <a:picLocks noChangeAspect="1"/>
          </p:cNvPicPr>
          <p:nvPr/>
        </p:nvPicPr>
        <p:blipFill>
          <a:blip r:embed="rId2"/>
          <a:stretch>
            <a:fillRect/>
          </a:stretch>
        </p:blipFill>
        <p:spPr>
          <a:xfrm>
            <a:off x="802640" y="156706"/>
            <a:ext cx="10566400" cy="5840413"/>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3408</TotalTime>
  <Words>989</Words>
  <Application>Microsoft Office PowerPoint</Application>
  <PresentationFormat>Widescreen</PresentationFormat>
  <Paragraphs>108</Paragraphs>
  <Slides>31</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31</vt:i4>
      </vt:variant>
    </vt:vector>
  </HeadingPairs>
  <TitlesOfParts>
    <vt:vector size="41" baseType="lpstr">
      <vt:lpstr>Arial</vt:lpstr>
      <vt:lpstr>Calibri</vt:lpstr>
      <vt:lpstr>Calibri Light</vt:lpstr>
      <vt:lpstr>Symbol</vt:lpstr>
      <vt:lpstr>Times New Roman</vt:lpstr>
      <vt:lpstr>Wingdings</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Nikita Patil</cp:lastModifiedBy>
  <cp:revision>173</cp:revision>
  <dcterms:created xsi:type="dcterms:W3CDTF">2020-01-20T05:08:25Z</dcterms:created>
  <dcterms:modified xsi:type="dcterms:W3CDTF">2023-03-09T06:40:13Z</dcterms:modified>
</cp:coreProperties>
</file>